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1" r:id="rId4"/>
    <p:sldId id="266" r:id="rId5"/>
    <p:sldId id="265" r:id="rId6"/>
    <p:sldId id="273" r:id="rId7"/>
    <p:sldId id="268" r:id="rId8"/>
    <p:sldId id="269" r:id="rId9"/>
    <p:sldId id="264" r:id="rId10"/>
    <p:sldId id="258" r:id="rId11"/>
    <p:sldId id="261" r:id="rId12"/>
    <p:sldId id="272" r:id="rId13"/>
    <p:sldId id="259" r:id="rId14"/>
    <p:sldId id="278" r:id="rId15"/>
    <p:sldId id="281" r:id="rId16"/>
    <p:sldId id="260" r:id="rId17"/>
    <p:sldId id="280" r:id="rId18"/>
    <p:sldId id="279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4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10DA0C1-D485-EE47-8CF5-31387BAC44FC}" type="datetime1">
              <a:rPr lang="es-ES_tradnl"/>
              <a:pPr>
                <a:defRPr/>
              </a:pPr>
              <a:t>11/10/2016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560B2717-95AE-364F-8C8F-BCF5ABFD763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97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3BDD762-012C-E54C-AC1C-4603F1085B14}" type="datetime1">
              <a:rPr lang="es-ES_tradnl"/>
              <a:pPr>
                <a:defRPr/>
              </a:pPr>
              <a:t>11/10/2016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_trad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6D52F9D5-049F-E94E-88BA-6987A53405C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982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0680F-06BD-E444-AB38-2512D223F997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3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8DC631-5B7C-1748-B4E9-0E72727F8DAA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4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87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EBE47-0E59-BD4A-BC06-5AEA39F5453B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5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65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FEED9C-0863-B044-9EBE-CF2B93D9F7CB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7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35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8AE1-F26E-564F-9C06-CF9D7984F3B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DF9E-E42E-744D-B025-CDB22A451E0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B483-1965-5F4D-9EBE-F97FA53D0C1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B968-DDBE-8340-B8A4-DA3F90C496F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8C6B-5A35-E943-AF0D-856D3B8147A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4C91-BF81-4448-BF3D-B5D8081F7FE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0C55-2E09-704B-B0A9-67C84E90F87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499D-F75E-A249-A1A5-A906837502F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4413-8AFE-3C47-911A-39135F69287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642F-90A3-C54B-9E69-1B2BAABA90F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87E1-ED9D-BF48-A73C-0DA21B3A4F2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E592490-7A8A-3A4B-85A3-83B8A92BA7D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0"/>
            <a:ext cx="3009900" cy="26924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352928" cy="1440160"/>
          </a:xfrm>
        </p:spPr>
        <p:txBody>
          <a:bodyPr/>
          <a:lstStyle/>
          <a:p>
            <a:pPr eaLnBrk="1" hangingPunct="1"/>
            <a:r>
              <a:rPr lang="en-US" sz="4000" dirty="0" err="1"/>
              <a:t>Preparación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el </a:t>
            </a:r>
            <a:r>
              <a:rPr lang="en-US" sz="4000" dirty="0" err="1"/>
              <a:t>examen</a:t>
            </a:r>
            <a:r>
              <a:rPr lang="en-US" sz="4000" dirty="0"/>
              <a:t> de AP</a:t>
            </a:r>
            <a:br>
              <a:rPr lang="en-US" sz="4000" dirty="0"/>
            </a:br>
            <a:r>
              <a:rPr lang="es-ES_tradnl" sz="4000" dirty="0" smtClean="0">
                <a:solidFill>
                  <a:schemeClr val="tx1"/>
                </a:solidFill>
              </a:rPr>
              <a:t>El </a:t>
            </a:r>
            <a:r>
              <a:rPr lang="es-ES_tradnl" sz="4000" dirty="0">
                <a:solidFill>
                  <a:schemeClr val="tx1"/>
                </a:solidFill>
              </a:rPr>
              <a:t>ensayo </a:t>
            </a:r>
            <a:r>
              <a:rPr lang="es-ES_tradnl" sz="4000" dirty="0" smtClean="0">
                <a:solidFill>
                  <a:schemeClr val="tx1"/>
                </a:solidFill>
              </a:rPr>
              <a:t>persuasivo</a:t>
            </a:r>
            <a:endParaRPr lang="es-ES_tradnl" sz="400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pPr eaLnBrk="1" hangingPunct="1"/>
            <a:r>
              <a:rPr lang="es-ES_tradnl" dirty="0" smtClean="0"/>
              <a:t>Profª Baldwin</a:t>
            </a:r>
          </a:p>
          <a:p>
            <a:pPr eaLnBrk="1" hangingPunct="1"/>
            <a:r>
              <a:rPr lang="es-ES_tradnl" dirty="0" smtClean="0"/>
              <a:t>Año escolar 2016-17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tx1"/>
                </a:solidFill>
              </a:rPr>
              <a:t>Partes de un ensayo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s-ES_tradnl" dirty="0" smtClean="0"/>
              <a:t>La </a:t>
            </a:r>
            <a:r>
              <a:rPr lang="es-ES_tradnl" dirty="0"/>
              <a:t>introducci</a:t>
            </a:r>
            <a:r>
              <a:rPr lang="es-ES_tradnl" altLang="ja-JP" dirty="0"/>
              <a:t>ó</a:t>
            </a:r>
            <a:r>
              <a:rPr lang="es-ES_tradnl" dirty="0"/>
              <a:t>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_tradnl" dirty="0"/>
              <a:t>Los </a:t>
            </a:r>
            <a:r>
              <a:rPr lang="es-ES_tradnl" dirty="0" smtClean="0"/>
              <a:t>tres p</a:t>
            </a:r>
            <a:r>
              <a:rPr lang="es-ES_tradnl" altLang="ja-JP" dirty="0" smtClean="0"/>
              <a:t>á</a:t>
            </a:r>
            <a:r>
              <a:rPr lang="es-ES_tradnl" dirty="0" smtClean="0"/>
              <a:t>rrafos </a:t>
            </a:r>
            <a:r>
              <a:rPr lang="es-ES_tradnl" dirty="0"/>
              <a:t>centrales </a:t>
            </a:r>
            <a:endParaRPr lang="es-ES_tradnl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s-ES_tradnl" dirty="0" smtClean="0"/>
              <a:t>La </a:t>
            </a:r>
            <a:r>
              <a:rPr lang="es-ES_tradnl" dirty="0"/>
              <a:t>conclusi</a:t>
            </a:r>
            <a:r>
              <a:rPr lang="es-ES_tradnl" altLang="ja-JP" dirty="0"/>
              <a:t>ó</a:t>
            </a:r>
            <a:r>
              <a:rPr lang="es-ES_tradnl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7" y="3899773"/>
            <a:ext cx="4378954" cy="2958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4005064"/>
            <a:ext cx="204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 err="1" smtClean="0"/>
              <a:t>ntroducción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50912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Parrafo#1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941168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Parrafo#2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445224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Parrafo#3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5949280"/>
            <a:ext cx="186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</a:t>
            </a:r>
            <a:r>
              <a:rPr lang="en-US" b="1" dirty="0" err="1" smtClean="0"/>
              <a:t>onclusión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tx1"/>
                </a:solidFill>
              </a:rPr>
              <a:t>2. La introducci</a:t>
            </a:r>
            <a:r>
              <a:rPr lang="es-ES_tradnl" altLang="ja-JP">
                <a:solidFill>
                  <a:schemeClr val="tx1"/>
                </a:solidFill>
              </a:rPr>
              <a:t>ó</a:t>
            </a:r>
            <a:r>
              <a:rPr lang="es-ES_tradnl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95456" cy="4483968"/>
          </a:xfrm>
        </p:spPr>
        <p:txBody>
          <a:bodyPr/>
          <a:lstStyle/>
          <a:p>
            <a:pPr eaLnBrk="1" hangingPunct="1"/>
            <a:r>
              <a:rPr lang="es-ES_tradnl" i="1" dirty="0"/>
              <a:t>La</a:t>
            </a:r>
            <a:r>
              <a:rPr lang="es-ES_tradnl" i="1" dirty="0">
                <a:solidFill>
                  <a:srgbClr val="FF0000"/>
                </a:solidFill>
              </a:rPr>
              <a:t> </a:t>
            </a:r>
            <a:r>
              <a:rPr lang="es-ES_tradnl" i="1" dirty="0"/>
              <a:t>introducci</a:t>
            </a:r>
            <a:r>
              <a:rPr lang="es-ES_tradnl" altLang="ja-JP" i="1" dirty="0"/>
              <a:t>ó</a:t>
            </a:r>
            <a:r>
              <a:rPr lang="es-ES_tradnl" i="1" dirty="0"/>
              <a:t>n</a:t>
            </a:r>
            <a:r>
              <a:rPr lang="es-ES_tradnl" dirty="0"/>
              <a:t> es el primer p</a:t>
            </a:r>
            <a:r>
              <a:rPr lang="es-ES_tradnl" altLang="ja-JP" dirty="0"/>
              <a:t>á</a:t>
            </a:r>
            <a:r>
              <a:rPr lang="es-ES_tradnl" dirty="0"/>
              <a:t>rrafo de tu ensayo</a:t>
            </a:r>
            <a:r>
              <a:rPr lang="es-ES_tradnl" dirty="0" smtClean="0"/>
              <a:t>.</a:t>
            </a:r>
          </a:p>
          <a:p>
            <a:pPr eaLnBrk="1" hangingPunct="1"/>
            <a:r>
              <a:rPr lang="es-ES_tradnl" dirty="0" smtClean="0"/>
              <a:t>Empieza siempre hablando del tema en general (información de fondo).</a:t>
            </a:r>
          </a:p>
          <a:p>
            <a:pPr eaLnBrk="1" hangingPunct="1"/>
            <a:r>
              <a:rPr lang="es-ES_tradnl" dirty="0" smtClean="0"/>
              <a:t>Al final de la introducción se escribe la tesis. La tesis responde a la pregunta del ensayo.</a:t>
            </a:r>
          </a:p>
          <a:p>
            <a:pPr eaLnBrk="1" hangingPunct="1"/>
            <a:r>
              <a:rPr lang="es-ES_tradnl" dirty="0"/>
              <a:t>A</a:t>
            </a:r>
            <a:r>
              <a:rPr lang="es-ES_tradnl" dirty="0" smtClean="0"/>
              <a:t>l escribir la tesis, da tres razones.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4" y="1844824"/>
            <a:ext cx="9133425" cy="4251176"/>
          </a:xfrm>
        </p:spPr>
        <p:txBody>
          <a:bodyPr/>
          <a:lstStyle/>
          <a:p>
            <a:pPr eaLnBrk="1" hangingPunct="1"/>
            <a:r>
              <a:rPr lang="es-ES_tradnl" dirty="0" smtClean="0"/>
              <a:t>La tesis es la respuesta a la pregunta (</a:t>
            </a:r>
            <a:r>
              <a:rPr lang="es-ES_tradnl" i="1" dirty="0" err="1" smtClean="0"/>
              <a:t>prompt</a:t>
            </a:r>
            <a:r>
              <a:rPr lang="es-ES_tradnl" dirty="0" smtClean="0"/>
              <a:t>).</a:t>
            </a:r>
          </a:p>
          <a:p>
            <a:pPr eaLnBrk="1" hangingPunct="1"/>
            <a:r>
              <a:rPr lang="es-ES_tradnl" dirty="0" smtClean="0"/>
              <a:t>La tesis va siempre al final de la introducción.</a:t>
            </a:r>
          </a:p>
          <a:p>
            <a:pPr eaLnBrk="1" hangingPunct="1"/>
            <a:r>
              <a:rPr lang="es-ES_tradnl" dirty="0" smtClean="0"/>
              <a:t>Da tres razones en la tesis para desarrollarlas después en los párrafos centrales.</a:t>
            </a:r>
            <a:endParaRPr lang="es-ES_tradnl" dirty="0"/>
          </a:p>
          <a:p>
            <a:pPr marL="457200" lvl="1" indent="0" eaLnBrk="1" hangingPunct="1">
              <a:buNone/>
            </a:pPr>
            <a:endParaRPr lang="es-ES_trad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solidFill>
                  <a:schemeClr val="tx1"/>
                </a:solidFill>
              </a:rPr>
              <a:t>3. Los p</a:t>
            </a:r>
            <a:r>
              <a:rPr lang="es-ES_tradnl" altLang="ja-JP" dirty="0">
                <a:solidFill>
                  <a:schemeClr val="tx1"/>
                </a:solidFill>
              </a:rPr>
              <a:t>á</a:t>
            </a:r>
            <a:r>
              <a:rPr lang="es-ES_tradnl" dirty="0">
                <a:solidFill>
                  <a:schemeClr val="tx1"/>
                </a:solidFill>
              </a:rPr>
              <a:t>rrafos de </a:t>
            </a:r>
            <a:r>
              <a:rPr lang="es-ES_tradnl" dirty="0" smtClean="0">
                <a:solidFill>
                  <a:schemeClr val="tx1"/>
                </a:solidFill>
              </a:rPr>
              <a:t>desarrollo o párrafos centrales: FTEA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676456" cy="4107160"/>
          </a:xfrm>
        </p:spPr>
        <p:txBody>
          <a:bodyPr/>
          <a:lstStyle/>
          <a:p>
            <a:pPr eaLnBrk="1" hangingPunct="1"/>
            <a:r>
              <a:rPr lang="es-ES_tradnl" sz="2800" i="1" dirty="0" smtClean="0"/>
              <a:t>Frase temática: </a:t>
            </a:r>
            <a:r>
              <a:rPr lang="es-ES_tradnl" sz="2800" dirty="0" smtClean="0"/>
              <a:t>Los</a:t>
            </a:r>
            <a:r>
              <a:rPr lang="es-ES_tradnl" sz="2800" dirty="0" smtClean="0">
                <a:solidFill>
                  <a:srgbClr val="FF0000"/>
                </a:solidFill>
              </a:rPr>
              <a:t> </a:t>
            </a:r>
            <a:r>
              <a:rPr lang="es-ES_tradnl" sz="2800" dirty="0"/>
              <a:t>p</a:t>
            </a:r>
            <a:r>
              <a:rPr lang="es-ES_tradnl" altLang="ja-JP" sz="2800" dirty="0"/>
              <a:t>á</a:t>
            </a:r>
            <a:r>
              <a:rPr lang="es-ES_tradnl" sz="2800" dirty="0"/>
              <a:t>rrafos de desarrollo tienen que comenzar siempre con una </a:t>
            </a:r>
            <a:r>
              <a:rPr lang="es-ES_tradnl" sz="2800" i="1" dirty="0"/>
              <a:t>frase tem</a:t>
            </a:r>
            <a:r>
              <a:rPr lang="es-ES_tradnl" altLang="ja-JP" sz="2800" i="1" dirty="0"/>
              <a:t>á</a:t>
            </a:r>
            <a:r>
              <a:rPr lang="es-ES_tradnl" sz="2800" i="1" dirty="0"/>
              <a:t>tica</a:t>
            </a:r>
            <a:r>
              <a:rPr lang="es-ES_tradnl" sz="2800" dirty="0"/>
              <a:t>. Las frases tem</a:t>
            </a:r>
            <a:r>
              <a:rPr lang="es-ES_tradnl" altLang="ja-JP" sz="2800" dirty="0"/>
              <a:t>á</a:t>
            </a:r>
            <a:r>
              <a:rPr lang="es-ES_tradnl" sz="2800" dirty="0"/>
              <a:t>ticas son las </a:t>
            </a:r>
            <a:r>
              <a:rPr lang="es-ES_tradnl" sz="2800" dirty="0" smtClean="0"/>
              <a:t>3 razones </a:t>
            </a:r>
            <a:r>
              <a:rPr lang="es-ES_tradnl" sz="2800" dirty="0"/>
              <a:t>que has dado en tu tesis</a:t>
            </a:r>
            <a:r>
              <a:rPr lang="es-ES_tradnl" sz="2800" dirty="0" smtClean="0"/>
              <a:t>.</a:t>
            </a:r>
          </a:p>
          <a:p>
            <a:pPr eaLnBrk="1" hangingPunct="1"/>
            <a:r>
              <a:rPr lang="es-ES_tradnl" sz="2800" i="1" dirty="0" smtClean="0"/>
              <a:t>Evidencia</a:t>
            </a:r>
            <a:r>
              <a:rPr lang="es-ES_tradnl" sz="2800" dirty="0" smtClean="0"/>
              <a:t>: En los párrafos centrales es donde vas a citar las fuentes. Las citas de las fuentes son la evidencia que vas a dar para apoyar tus opiniones.</a:t>
            </a:r>
          </a:p>
          <a:p>
            <a:pPr eaLnBrk="1" hangingPunct="1"/>
            <a:r>
              <a:rPr lang="es-ES_tradnl" sz="2800" i="1" dirty="0" smtClean="0"/>
              <a:t>Análisis: </a:t>
            </a:r>
            <a:r>
              <a:rPr lang="es-ES_tradnl" sz="2800" dirty="0" smtClean="0"/>
              <a:t>Después de citar la fuente, explica por qué esa cita apoya tu frase temática.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379240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3. Los p</a:t>
            </a:r>
            <a:r>
              <a:rPr lang="es-ES_tradnl" altLang="ja-JP" dirty="0">
                <a:solidFill>
                  <a:schemeClr val="tx1"/>
                </a:solidFill>
              </a:rPr>
              <a:t>á</a:t>
            </a:r>
            <a:r>
              <a:rPr lang="es-ES_tradnl" dirty="0">
                <a:solidFill>
                  <a:schemeClr val="tx1"/>
                </a:solidFill>
              </a:rPr>
              <a:t>rrafos de desarrollo o </a:t>
            </a:r>
            <a:r>
              <a:rPr lang="es-ES_tradnl" dirty="0" smtClean="0">
                <a:solidFill>
                  <a:schemeClr val="tx1"/>
                </a:solidFill>
              </a:rPr>
              <a:t>párrafos </a:t>
            </a:r>
            <a:r>
              <a:rPr lang="es-ES_tradnl" dirty="0"/>
              <a:t>centrales </a:t>
            </a:r>
            <a:r>
              <a:rPr lang="es-ES_tradnl" dirty="0" smtClean="0">
                <a:solidFill>
                  <a:schemeClr val="tx1"/>
                </a:solidFill>
              </a:rPr>
              <a:t>(</a:t>
            </a:r>
            <a:r>
              <a:rPr lang="es-ES_tradnl" dirty="0" err="1" smtClean="0">
                <a:solidFill>
                  <a:schemeClr val="tx1"/>
                </a:solidFill>
              </a:rPr>
              <a:t>cont</a:t>
            </a:r>
            <a:r>
              <a:rPr lang="es-ES_tradnl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Cita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: ¿Has </a:t>
            </a:r>
            <a:r>
              <a:rPr lang="en-US" dirty="0" err="1" smtClean="0"/>
              <a:t>escrito</a:t>
            </a:r>
            <a:r>
              <a:rPr lang="en-US" dirty="0" smtClean="0"/>
              <a:t> el </a:t>
            </a:r>
            <a:r>
              <a:rPr lang="en-US" dirty="0" err="1" smtClean="0"/>
              <a:t>país</a:t>
            </a:r>
            <a:r>
              <a:rPr lang="en-US" dirty="0" smtClean="0"/>
              <a:t>?</a:t>
            </a:r>
          </a:p>
          <a:p>
            <a:pPr>
              <a:buFont typeface="Wingdings" charset="2"/>
              <a:buChar char="Ø"/>
            </a:pPr>
            <a:r>
              <a:rPr lang="en-US" dirty="0" err="1" smtClean="0"/>
              <a:t>Qué</a:t>
            </a:r>
            <a:r>
              <a:rPr lang="en-US" dirty="0" smtClean="0"/>
              <a:t>: ¿</a:t>
            </a:r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un </a:t>
            </a:r>
            <a:r>
              <a:rPr lang="en-US" dirty="0" err="1" smtClean="0"/>
              <a:t>artículo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, un audio?</a:t>
            </a:r>
          </a:p>
          <a:p>
            <a:pPr>
              <a:buFont typeface="Wingdings" charset="2"/>
              <a:buChar char="Ø"/>
            </a:pPr>
            <a:r>
              <a:rPr lang="en-US" dirty="0" err="1" smtClean="0"/>
              <a:t>Analiza</a:t>
            </a:r>
            <a:r>
              <a:rPr lang="en-US" dirty="0" smtClean="0"/>
              <a:t>: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has </a:t>
            </a:r>
            <a:r>
              <a:rPr lang="en-US" dirty="0" err="1" smtClean="0"/>
              <a:t>escogido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?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con la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temática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Los p</a:t>
            </a:r>
            <a:r>
              <a:rPr lang="es-ES_tradnl" altLang="ja-JP" dirty="0">
                <a:solidFill>
                  <a:schemeClr val="tx1"/>
                </a:solidFill>
              </a:rPr>
              <a:t>á</a:t>
            </a:r>
            <a:r>
              <a:rPr lang="es-ES_tradnl" dirty="0">
                <a:solidFill>
                  <a:schemeClr val="tx1"/>
                </a:solidFill>
              </a:rPr>
              <a:t>rrafos de desarrollo o párrafos </a:t>
            </a:r>
            <a:r>
              <a:rPr lang="es-ES_tradnl" dirty="0"/>
              <a:t>centrales </a:t>
            </a:r>
            <a:r>
              <a:rPr lang="es-ES_tradnl" dirty="0">
                <a:solidFill>
                  <a:schemeClr val="tx1"/>
                </a:solidFill>
              </a:rPr>
              <a:t>(</a:t>
            </a:r>
            <a:r>
              <a:rPr lang="es-ES_tradnl" dirty="0" err="1">
                <a:solidFill>
                  <a:schemeClr val="tx1"/>
                </a:solidFill>
              </a:rPr>
              <a:t>cont</a:t>
            </a:r>
            <a:r>
              <a:rPr lang="es-ES_tradnl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claramente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en </a:t>
            </a:r>
            <a:r>
              <a:rPr lang="en-US" dirty="0" err="1" smtClean="0"/>
              <a:t>orden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citar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fuente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tx1"/>
                </a:solidFill>
              </a:rPr>
              <a:t>4. La conclusi</a:t>
            </a:r>
            <a:r>
              <a:rPr lang="es-ES_tradnl" altLang="ja-JP">
                <a:solidFill>
                  <a:schemeClr val="tx1"/>
                </a:solidFill>
              </a:rPr>
              <a:t>ó</a:t>
            </a:r>
            <a:r>
              <a:rPr lang="es-ES_tradnl">
                <a:solidFill>
                  <a:schemeClr val="tx1"/>
                </a:solidFill>
              </a:rPr>
              <a:t>n</a:t>
            </a:r>
            <a:br>
              <a:rPr lang="es-ES_tradnl">
                <a:solidFill>
                  <a:schemeClr val="tx1"/>
                </a:solidFill>
              </a:rPr>
            </a:b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38728" cy="4251176"/>
          </a:xfrm>
        </p:spPr>
        <p:txBody>
          <a:bodyPr/>
          <a:lstStyle/>
          <a:p>
            <a:pPr eaLnBrk="1" hangingPunct="1"/>
            <a:r>
              <a:rPr lang="es-ES_tradnl" i="1" dirty="0"/>
              <a:t>La conclusi</a:t>
            </a:r>
            <a:r>
              <a:rPr lang="es-ES_tradnl" altLang="ja-JP" i="1" dirty="0"/>
              <a:t>ó</a:t>
            </a:r>
            <a:r>
              <a:rPr lang="es-ES_tradnl" i="1" dirty="0"/>
              <a:t>n</a:t>
            </a:r>
            <a:r>
              <a:rPr lang="es-ES_tradnl" dirty="0"/>
              <a:t> es el p</a:t>
            </a:r>
            <a:r>
              <a:rPr lang="es-ES_tradnl" altLang="ja-JP" dirty="0"/>
              <a:t>á</a:t>
            </a:r>
            <a:r>
              <a:rPr lang="es-ES_tradnl" dirty="0"/>
              <a:t>rrafo final del ensayo. En la conclusi</a:t>
            </a:r>
            <a:r>
              <a:rPr lang="es-ES_tradnl" altLang="ja-JP" dirty="0"/>
              <a:t>ó</a:t>
            </a:r>
            <a:r>
              <a:rPr lang="es-ES_tradnl" dirty="0"/>
              <a:t>n, resume tus ideas, haz una llamada a la </a:t>
            </a:r>
            <a:r>
              <a:rPr lang="es-ES_tradnl" dirty="0" smtClean="0"/>
              <a:t>acci</a:t>
            </a:r>
            <a:r>
              <a:rPr lang="es-ES_tradnl" altLang="ja-JP" dirty="0" smtClean="0"/>
              <a:t>ó</a:t>
            </a:r>
            <a:r>
              <a:rPr lang="es-ES_tradnl" dirty="0" smtClean="0"/>
              <a:t>n, sugiere </a:t>
            </a:r>
            <a:r>
              <a:rPr lang="es-ES_tradnl" dirty="0"/>
              <a:t>soluciones. </a:t>
            </a:r>
            <a:r>
              <a:rPr lang="es-ES_tradnl" dirty="0" smtClean="0"/>
              <a:t>También puedes compartir una experiencia personal.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92480" cy="1296144"/>
          </a:xfrm>
        </p:spPr>
        <p:txBody>
          <a:bodyPr/>
          <a:lstStyle/>
          <a:p>
            <a:pPr algn="l"/>
            <a:r>
              <a:rPr lang="en-US" sz="2800" b="1" dirty="0" err="1" smtClean="0"/>
              <a:t>Tema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ensayo</a:t>
            </a:r>
            <a:r>
              <a:rPr lang="en-US" sz="2800" b="1" dirty="0" smtClean="0"/>
              <a:t>: ¿</a:t>
            </a:r>
            <a:r>
              <a:rPr lang="en-US" sz="2800" b="1" dirty="0" err="1" smtClean="0"/>
              <a:t>Ayuda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cirugía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plástica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mejorar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autoestima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SÍ</a:t>
            </a:r>
          </a:p>
          <a:p>
            <a:r>
              <a:rPr lang="en-US" dirty="0" err="1" smtClean="0"/>
              <a:t>ayuda</a:t>
            </a:r>
            <a:r>
              <a:rPr lang="en-US" dirty="0" smtClean="0"/>
              <a:t> con la </a:t>
            </a:r>
            <a:r>
              <a:rPr lang="en-US" dirty="0" err="1" smtClean="0"/>
              <a:t>ansiedad</a:t>
            </a:r>
            <a:endParaRPr lang="en-US" dirty="0" smtClean="0"/>
          </a:p>
          <a:p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y </a:t>
            </a:r>
            <a:r>
              <a:rPr lang="en-US" dirty="0" err="1" smtClean="0"/>
              <a:t>rápida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aceptable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adicción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racista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sexista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67396"/>
              </p:ext>
            </p:extLst>
          </p:nvPr>
        </p:nvGraphicFramePr>
        <p:xfrm>
          <a:off x="251520" y="332656"/>
          <a:ext cx="867943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4" imgW="9486900" imgH="6769100" progId="Word.Document.12">
                  <p:embed/>
                </p:oleObj>
              </mc:Choice>
              <mc:Fallback>
                <p:oleObj name="Document" r:id="rId4" imgW="9486900" imgH="676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67943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62664" cy="1307232"/>
          </a:xfrm>
        </p:spPr>
        <p:txBody>
          <a:bodyPr/>
          <a:lstStyle/>
          <a:p>
            <a:r>
              <a:rPr lang="en-US" dirty="0" err="1" smtClean="0"/>
              <a:t>Guía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r>
              <a:rPr lang="en-US" dirty="0" smtClean="0"/>
              <a:t>: Ensayo#1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75203"/>
              </p:ext>
            </p:extLst>
          </p:nvPr>
        </p:nvGraphicFramePr>
        <p:xfrm>
          <a:off x="179512" y="2636912"/>
          <a:ext cx="8496944" cy="296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6997700" imgH="2438400" progId="Word.Document.12">
                  <p:embed/>
                </p:oleObj>
              </mc:Choice>
              <mc:Fallback>
                <p:oleObj name="Document" r:id="rId4" imgW="6997700" imgH="243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636912"/>
                        <a:ext cx="8496944" cy="2960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ensayo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772400" cy="4114800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composición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en un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: 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párrafos</a:t>
            </a:r>
            <a:r>
              <a:rPr lang="en-US" dirty="0" smtClean="0"/>
              <a:t>: </a:t>
            </a:r>
            <a:r>
              <a:rPr lang="en-US" dirty="0" err="1" smtClean="0"/>
              <a:t>introducción</a:t>
            </a:r>
            <a:r>
              <a:rPr lang="en-US" dirty="0" smtClean="0"/>
              <a:t>, 3 </a:t>
            </a:r>
            <a:r>
              <a:rPr lang="en-US" dirty="0" err="1" smtClean="0"/>
              <a:t>párrafos</a:t>
            </a:r>
            <a:r>
              <a:rPr lang="en-US" dirty="0" smtClean="0"/>
              <a:t> </a:t>
            </a:r>
            <a:r>
              <a:rPr lang="en-US" dirty="0" err="1" smtClean="0"/>
              <a:t>centrales</a:t>
            </a:r>
            <a:r>
              <a:rPr lang="en-US" dirty="0" smtClean="0"/>
              <a:t>, </a:t>
            </a:r>
            <a:r>
              <a:rPr lang="en-US" dirty="0" err="1" smtClean="0"/>
              <a:t>conclusión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3854">
            <a:off x="6199786" y="3845983"/>
            <a:ext cx="2160240" cy="26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152128"/>
          </a:xfrm>
        </p:spPr>
        <p:txBody>
          <a:bodyPr/>
          <a:lstStyle/>
          <a:p>
            <a:r>
              <a:rPr lang="en-US" dirty="0" smtClean="0"/>
              <a:t>Dos </a:t>
            </a:r>
            <a:r>
              <a:rPr lang="en-US" dirty="0" err="1"/>
              <a:t>e</a:t>
            </a:r>
            <a:r>
              <a:rPr lang="en-US" dirty="0" err="1" smtClean="0"/>
              <a:t>jemplos</a:t>
            </a:r>
            <a:r>
              <a:rPr lang="en-US" dirty="0" smtClean="0"/>
              <a:t> de </a:t>
            </a:r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/>
          <a:lstStyle/>
          <a:p>
            <a:pPr marL="0" indent="0">
              <a:buNone/>
            </a:pPr>
            <a:r>
              <a:rPr lang="es-ES_tradnl" sz="1800" dirty="0" smtClean="0"/>
              <a:t>	</a:t>
            </a:r>
            <a:r>
              <a:rPr lang="es-ES_tradnl" sz="2000" dirty="0"/>
              <a:t>La cirugía plástica es una rama de la </a:t>
            </a:r>
            <a:r>
              <a:rPr lang="es-ES_tradnl" sz="2000" dirty="0" smtClean="0"/>
              <a:t>medicina </a:t>
            </a:r>
            <a:r>
              <a:rPr lang="es-ES_tradnl" sz="2000" dirty="0"/>
              <a:t>que se ocupa de corregir deformidades </a:t>
            </a:r>
            <a:r>
              <a:rPr lang="es-ES_tradnl" sz="2000" dirty="0" smtClean="0"/>
              <a:t>que pueden </a:t>
            </a:r>
            <a:r>
              <a:rPr lang="es-ES_tradnl" sz="2000" dirty="0"/>
              <a:t>causar dificultades de integración social. T</a:t>
            </a:r>
            <a:r>
              <a:rPr lang="es-ES_tradnl" sz="2000" dirty="0" smtClean="0"/>
              <a:t>ambién algunas personas se operan para </a:t>
            </a:r>
            <a:r>
              <a:rPr lang="es-ES_tradnl" sz="2000" dirty="0"/>
              <a:t>corregir pequeñas imperfecciones </a:t>
            </a:r>
            <a:r>
              <a:rPr lang="es-ES_tradnl" sz="2000" dirty="0" smtClean="0"/>
              <a:t>físicas, con la esperanza de mejorar su apariencia y su autoestima. </a:t>
            </a:r>
            <a:r>
              <a:rPr lang="es-ES_tradnl" sz="2000" i="1" dirty="0" smtClean="0"/>
              <a:t>Sin </a:t>
            </a:r>
            <a:r>
              <a:rPr lang="es-ES_tradnl" sz="2000" i="1" dirty="0"/>
              <a:t>embargo, la cirugía </a:t>
            </a:r>
            <a:r>
              <a:rPr lang="es-ES_tradnl" sz="2000" i="1" dirty="0" smtClean="0"/>
              <a:t>plástica no ayuda </a:t>
            </a:r>
            <a:r>
              <a:rPr lang="es-ES_tradnl" sz="2000" i="1" dirty="0"/>
              <a:t>a mejorar la autoestima, porque </a:t>
            </a:r>
            <a:r>
              <a:rPr lang="es-ES_tradnl" sz="2000" i="1" u="sng" dirty="0"/>
              <a:t>la autoestima no se basa en el aspecto físico, y estas personas solo están internalizando posturas racistas y sexistas que tiene la sociedad.</a:t>
            </a:r>
            <a:endParaRPr lang="en-US" sz="2000" i="1" u="sng" dirty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r>
              <a:rPr lang="es-ES_tradnl" sz="2000" dirty="0"/>
              <a:t>	</a:t>
            </a:r>
            <a:r>
              <a:rPr lang="es-ES_tradnl" sz="2000" dirty="0">
                <a:solidFill>
                  <a:srgbClr val="0000FF"/>
                </a:solidFill>
              </a:rPr>
              <a:t>La autoestima es una característica de la identidad que tiene que ver con nuestra imagen personal y con </a:t>
            </a:r>
            <a:r>
              <a:rPr lang="es-ES_tradnl" sz="2000" dirty="0" smtClean="0">
                <a:solidFill>
                  <a:srgbClr val="0000FF"/>
                </a:solidFill>
              </a:rPr>
              <a:t>cómo </a:t>
            </a:r>
            <a:r>
              <a:rPr lang="es-ES_tradnl" sz="2000" dirty="0">
                <a:solidFill>
                  <a:srgbClr val="0000FF"/>
                </a:solidFill>
              </a:rPr>
              <a:t>nos aceptamos a nosotros mismos. Algunas personas se sienten </a:t>
            </a:r>
            <a:r>
              <a:rPr lang="es-ES_tradnl" sz="2000" dirty="0" smtClean="0">
                <a:solidFill>
                  <a:srgbClr val="0000FF"/>
                </a:solidFill>
              </a:rPr>
              <a:t>descontentas </a:t>
            </a:r>
            <a:r>
              <a:rPr lang="es-ES_tradnl" sz="2000" dirty="0">
                <a:solidFill>
                  <a:srgbClr val="0000FF"/>
                </a:solidFill>
              </a:rPr>
              <a:t>con su aspecto </a:t>
            </a:r>
            <a:r>
              <a:rPr lang="es-ES_tradnl" sz="2000" dirty="0" smtClean="0">
                <a:solidFill>
                  <a:srgbClr val="0000FF"/>
                </a:solidFill>
              </a:rPr>
              <a:t>físico y </a:t>
            </a:r>
            <a:r>
              <a:rPr lang="es-ES_tradnl" sz="2000" dirty="0">
                <a:solidFill>
                  <a:srgbClr val="0000FF"/>
                </a:solidFill>
              </a:rPr>
              <a:t>esto les lleva a ser infelices y tener baja autoestima. En ocasiones, la cirugía plástica puede ayudar a solucionar estos problemas. </a:t>
            </a:r>
            <a:r>
              <a:rPr lang="es-ES_tradnl" sz="2000" i="1" u="sng" dirty="0">
                <a:solidFill>
                  <a:srgbClr val="0000FF"/>
                </a:solidFill>
              </a:rPr>
              <a:t>La cirugía plástica mejora la autoestima por razones personales, sociales y laborales</a:t>
            </a:r>
            <a:r>
              <a:rPr lang="es-ES_tradnl" sz="2000" dirty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30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477" y="187423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896544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	</a:t>
            </a:r>
            <a:r>
              <a:rPr lang="es-ES_tradnl" sz="2000" dirty="0" smtClean="0"/>
              <a:t>En </a:t>
            </a:r>
            <a:r>
              <a:rPr lang="es-ES_tradnl" sz="2000" dirty="0"/>
              <a:t>resumidas cuentas, es una lástima vivir en un mundo donde no se aprecie la singularidad de las personas, </a:t>
            </a:r>
            <a:r>
              <a:rPr lang="es-ES_tradnl" sz="2000" dirty="0" smtClean="0"/>
              <a:t>aquello </a:t>
            </a:r>
            <a:r>
              <a:rPr lang="es-ES_tradnl" sz="2000" dirty="0"/>
              <a:t>que nos hace </a:t>
            </a:r>
            <a:r>
              <a:rPr lang="es-ES_tradnl" sz="2000" dirty="0" smtClean="0"/>
              <a:t>únicos</a:t>
            </a:r>
            <a:r>
              <a:rPr lang="es-ES_tradnl" sz="2000" dirty="0"/>
              <a:t>. Debemos luchar </a:t>
            </a:r>
            <a:r>
              <a:rPr lang="es-ES_tradnl" sz="2000" dirty="0" smtClean="0"/>
              <a:t>contra </a:t>
            </a:r>
            <a:r>
              <a:rPr lang="es-ES_tradnl" sz="2000" dirty="0"/>
              <a:t>estos </a:t>
            </a:r>
            <a:r>
              <a:rPr lang="es-ES_tradnl" sz="2000" dirty="0" smtClean="0"/>
              <a:t>mensajes negativos </a:t>
            </a:r>
            <a:r>
              <a:rPr lang="es-ES_tradnl" sz="2000" dirty="0"/>
              <a:t>que nos llegan </a:t>
            </a:r>
            <a:r>
              <a:rPr lang="es-ES_tradnl" sz="2000" dirty="0" smtClean="0"/>
              <a:t>de </a:t>
            </a:r>
            <a:r>
              <a:rPr lang="es-ES_tradnl" sz="2000" dirty="0"/>
              <a:t>los medios de comunicación. Quiérete a ti mismo, acéptate como eres, mejora y supérate con tu propio </a:t>
            </a:r>
            <a:r>
              <a:rPr lang="es-ES_tradnl" sz="2000" dirty="0" smtClean="0"/>
              <a:t>esfuerzo. Trata de rodearte de personas que te quieran y te traten bien. Este es el secreto de la verdadera autoestima.</a:t>
            </a: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r>
              <a:rPr lang="es-ES_tradnl" sz="2000" dirty="0" smtClean="0"/>
              <a:t>	</a:t>
            </a:r>
            <a:r>
              <a:rPr lang="es-ES_tradnl" sz="2000" dirty="0" smtClean="0">
                <a:solidFill>
                  <a:srgbClr val="0000FF"/>
                </a:solidFill>
              </a:rPr>
              <a:t>Al fin y </a:t>
            </a:r>
            <a:r>
              <a:rPr lang="es-ES_tradnl" sz="2000" smtClean="0">
                <a:solidFill>
                  <a:srgbClr val="0000FF"/>
                </a:solidFill>
              </a:rPr>
              <a:t>al cabo, </a:t>
            </a:r>
            <a:r>
              <a:rPr lang="es-ES_tradnl" sz="2000" dirty="0">
                <a:solidFill>
                  <a:srgbClr val="0000FF"/>
                </a:solidFill>
              </a:rPr>
              <a:t>para muchas personas la cirugía plástica es una solución fácil y rápida para mejorar la autoestima. Cada uno es muy libre de hacer con su cuerpo y su dinero lo que quiera y no estas dañando a nadie al hacerlo. Debemos respetar a las personas que eligen esta opción y aprender a aceptarlas también. Si yo tuviera algún defecto físico que me angustiara, no dudaría tampoco en operármelo.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008112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ensayos</a:t>
            </a:r>
            <a:r>
              <a:rPr lang="en-US" dirty="0" smtClean="0"/>
              <a:t> hay?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r>
              <a:rPr lang="en-US" dirty="0" smtClean="0"/>
              <a:t> o </a:t>
            </a:r>
            <a:r>
              <a:rPr lang="en-US" dirty="0" err="1" smtClean="0"/>
              <a:t>argumentativo</a:t>
            </a:r>
            <a:endParaRPr lang="en-US" dirty="0" smtClean="0"/>
          </a:p>
          <a:p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expositivo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Ensayo</a:t>
            </a:r>
            <a:r>
              <a:rPr lang="en-US" dirty="0" smtClean="0"/>
              <a:t> de </a:t>
            </a:r>
            <a:r>
              <a:rPr lang="en-US" dirty="0" err="1" smtClean="0"/>
              <a:t>comparar</a:t>
            </a:r>
            <a:r>
              <a:rPr lang="en-US" dirty="0" smtClean="0"/>
              <a:t> y </a:t>
            </a:r>
            <a:r>
              <a:rPr lang="en-US" dirty="0" err="1" smtClean="0"/>
              <a:t>contrastar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/>
              <a:t>¿C</a:t>
            </a:r>
            <a:r>
              <a:rPr lang="es-ES_tradnl" altLang="ja-JP" dirty="0"/>
              <a:t>ó</a:t>
            </a:r>
            <a:r>
              <a:rPr lang="es-ES_tradnl" dirty="0"/>
              <a:t>mo es </a:t>
            </a:r>
            <a:r>
              <a:rPr lang="es-ES_tradnl" dirty="0" smtClean="0"/>
              <a:t>el </a:t>
            </a:r>
            <a:r>
              <a:rPr lang="es-ES_tradnl" dirty="0"/>
              <a:t>ensayo de </a:t>
            </a:r>
            <a:r>
              <a:rPr lang="es-ES_tradnl" dirty="0" smtClean="0"/>
              <a:t>AP Español Lengua y Cultura?</a:t>
            </a:r>
            <a:endParaRPr lang="es-ES_trad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Es un ensayo persuasivo o argumentativo.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Tiene </a:t>
            </a:r>
            <a:r>
              <a:rPr lang="es-ES_tradnl" sz="2800" dirty="0"/>
              <a:t>un m</a:t>
            </a:r>
            <a:r>
              <a:rPr lang="es-ES_tradnl" altLang="ja-JP" sz="2800" dirty="0"/>
              <a:t>ínimo de </a:t>
            </a:r>
            <a:r>
              <a:rPr lang="es-ES_tradnl" sz="2800" dirty="0"/>
              <a:t>200 </a:t>
            </a:r>
            <a:r>
              <a:rPr lang="es-ES_tradnl" sz="2800" dirty="0" smtClean="0"/>
              <a:t>palabras.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Tiene </a:t>
            </a:r>
            <a:r>
              <a:rPr lang="es-ES_tradnl" sz="2800" dirty="0" smtClean="0"/>
              <a:t>cinco p</a:t>
            </a:r>
            <a:r>
              <a:rPr lang="es-ES_tradnl" altLang="ja-JP" sz="2800" dirty="0" smtClean="0"/>
              <a:t>á</a:t>
            </a:r>
            <a:r>
              <a:rPr lang="es-ES_tradnl" sz="2800" dirty="0" smtClean="0"/>
              <a:t>rrafos. 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Cada p</a:t>
            </a:r>
            <a:r>
              <a:rPr lang="es-ES_tradnl" altLang="ja-JP" sz="2800" dirty="0"/>
              <a:t>á</a:t>
            </a:r>
            <a:r>
              <a:rPr lang="es-ES_tradnl" sz="2800" dirty="0"/>
              <a:t>rrafo necesita tener por lo menos cuatro  </a:t>
            </a:r>
            <a:r>
              <a:rPr lang="es-ES_tradnl" sz="2800" dirty="0" smtClean="0"/>
              <a:t>oraciones y unas 40-50 palabras.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Los p</a:t>
            </a:r>
            <a:r>
              <a:rPr lang="es-ES_tradnl" altLang="ja-JP" sz="2800" dirty="0"/>
              <a:t>á</a:t>
            </a:r>
            <a:r>
              <a:rPr lang="es-ES_tradnl" sz="2800" dirty="0"/>
              <a:t>rrafos se comienzan </a:t>
            </a:r>
            <a:r>
              <a:rPr lang="es-ES_tradnl" sz="2800" i="1" dirty="0"/>
              <a:t>sangrando</a:t>
            </a:r>
            <a:r>
              <a:rPr lang="es-ES_tradnl" sz="2800" dirty="0"/>
              <a:t>. Usa siempre puntos </a:t>
            </a:r>
            <a:r>
              <a:rPr lang="es-ES_tradnl" sz="2800" dirty="0" smtClean="0"/>
              <a:t>para separar las oraciones y </a:t>
            </a:r>
            <a:r>
              <a:rPr lang="es-ES_tradnl" sz="2800" dirty="0"/>
              <a:t>may</a:t>
            </a:r>
            <a:r>
              <a:rPr lang="es-ES_tradnl" altLang="ja-JP" sz="2800" dirty="0"/>
              <a:t>ú</a:t>
            </a:r>
            <a:r>
              <a:rPr lang="es-ES_tradnl" sz="2800" dirty="0"/>
              <a:t>sculas al </a:t>
            </a:r>
            <a:r>
              <a:rPr lang="es-ES_tradnl" sz="2800" dirty="0" smtClean="0"/>
              <a:t>empezar.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Tiene citas </a:t>
            </a:r>
            <a:r>
              <a:rPr lang="es-ES_tradnl" sz="2800" dirty="0"/>
              <a:t>de las tres fuentes para apoyar tus </a:t>
            </a:r>
            <a:r>
              <a:rPr lang="es-ES_tradnl" sz="2800" dirty="0" smtClean="0"/>
              <a:t>ideas.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Lo tienes que escribir en 40 minutos.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8952" cy="1656184"/>
          </a:xfrm>
        </p:spPr>
        <p:txBody>
          <a:bodyPr/>
          <a:lstStyle/>
          <a:p>
            <a:pPr eaLnBrk="1" hangingPunct="1"/>
            <a:r>
              <a:rPr lang="es-ES_tradnl" sz="4000" dirty="0" smtClean="0"/>
              <a:t>El ensayo </a:t>
            </a:r>
            <a:r>
              <a:rPr lang="es-ES_tradnl" sz="4000" b="1" i="1" dirty="0" smtClean="0"/>
              <a:t>persuasivo</a:t>
            </a:r>
            <a:endParaRPr lang="es-ES_tradnl" sz="4000" b="1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43664" cy="4260304"/>
          </a:xfrm>
        </p:spPr>
        <p:txBody>
          <a:bodyPr/>
          <a:lstStyle/>
          <a:p>
            <a:pPr eaLnBrk="1" hangingPunct="1"/>
            <a:r>
              <a:rPr lang="es-ES_tradnl" dirty="0" smtClean="0"/>
              <a:t>Tienes que tener un punto de vista.</a:t>
            </a:r>
          </a:p>
          <a:p>
            <a:pPr eaLnBrk="1" hangingPunct="1"/>
            <a:r>
              <a:rPr lang="es-ES_tradnl" dirty="0" smtClean="0"/>
              <a:t>Debes </a:t>
            </a:r>
            <a:r>
              <a:rPr lang="es-ES_tradnl" dirty="0"/>
              <a:t>presentar ideas a favor y en contra.</a:t>
            </a:r>
          </a:p>
          <a:p>
            <a:pPr eaLnBrk="1" hangingPunct="1"/>
            <a:r>
              <a:rPr lang="es-ES_tradnl" dirty="0" smtClean="0"/>
              <a:t>Debes dar ejemplos convincentes que apoyen tus ideas.</a:t>
            </a:r>
          </a:p>
          <a:p>
            <a:pPr eaLnBrk="1" hangingPunct="1"/>
            <a:r>
              <a:rPr lang="es-ES_tradnl" dirty="0" smtClean="0"/>
              <a:t>Los ejemplos se sacan de las fuentes.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Ejemplos</a:t>
            </a:r>
            <a:r>
              <a:rPr lang="en-US" dirty="0" smtClean="0"/>
              <a:t> de </a:t>
            </a:r>
            <a:r>
              <a:rPr lang="en-US" dirty="0" err="1" smtClean="0"/>
              <a:t>preguntas</a:t>
            </a:r>
            <a:r>
              <a:rPr lang="en-US" dirty="0" smtClean="0"/>
              <a:t> (prompt)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179168"/>
          </a:xfrm>
        </p:spPr>
        <p:txBody>
          <a:bodyPr/>
          <a:lstStyle/>
          <a:p>
            <a:pPr eaLnBrk="1" hangingPunct="1"/>
            <a:r>
              <a:rPr lang="es-ES_tradnl" dirty="0" smtClean="0"/>
              <a:t>Los </a:t>
            </a:r>
            <a:r>
              <a:rPr lang="es-ES_tradnl" dirty="0"/>
              <a:t>toros, </a:t>
            </a:r>
            <a:r>
              <a:rPr lang="es-ES_tradnl" dirty="0" smtClean="0"/>
              <a:t>¿cultura </a:t>
            </a:r>
            <a:r>
              <a:rPr lang="es-ES_tradnl" dirty="0"/>
              <a:t>o </a:t>
            </a:r>
            <a:r>
              <a:rPr lang="es-ES_tradnl" dirty="0" smtClean="0"/>
              <a:t>tortura?</a:t>
            </a:r>
            <a:endParaRPr lang="es-ES_tradnl" dirty="0"/>
          </a:p>
          <a:p>
            <a:pPr eaLnBrk="1" hangingPunct="1"/>
            <a:r>
              <a:rPr lang="es-ES_tradnl" dirty="0"/>
              <a:t>El </a:t>
            </a:r>
            <a:r>
              <a:rPr lang="es-ES_tradnl" dirty="0" smtClean="0"/>
              <a:t>grafiti</a:t>
            </a:r>
            <a:r>
              <a:rPr lang="es-ES_tradnl" dirty="0"/>
              <a:t>, </a:t>
            </a:r>
            <a:r>
              <a:rPr lang="es-ES_tradnl" dirty="0" smtClean="0"/>
              <a:t>¿arte </a:t>
            </a:r>
            <a:r>
              <a:rPr lang="es-ES_tradnl" dirty="0"/>
              <a:t>o vandalismo?</a:t>
            </a:r>
          </a:p>
          <a:p>
            <a:pPr eaLnBrk="1" hangingPunct="1"/>
            <a:r>
              <a:rPr lang="es-ES_tradnl" dirty="0"/>
              <a:t>Las quinceañeras, ¿</a:t>
            </a:r>
            <a:r>
              <a:rPr lang="es-ES_tradnl" dirty="0" smtClean="0"/>
              <a:t>tradición </a:t>
            </a:r>
            <a:r>
              <a:rPr lang="es-ES_tradnl" dirty="0"/>
              <a:t>o despilfarro</a:t>
            </a:r>
            <a:r>
              <a:rPr lang="es-ES_tradnl" dirty="0" smtClean="0"/>
              <a:t>?</a:t>
            </a:r>
          </a:p>
          <a:p>
            <a:pPr eaLnBrk="1" hangingPunct="1"/>
            <a:r>
              <a:rPr lang="es-ES_tradnl" dirty="0" smtClean="0"/>
              <a:t>¿Se debería exigir a los maestros que lleven armas en las escuelas?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557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332656"/>
            <a:ext cx="1152128" cy="1152128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pPr algn="l" eaLnBrk="1" hangingPunct="1"/>
            <a:r>
              <a:rPr lang="es-ES_tradnl" dirty="0"/>
              <a:t>¿Qu</a:t>
            </a:r>
            <a:r>
              <a:rPr lang="es-ES_tradnl" altLang="ja-JP" dirty="0"/>
              <a:t>é son las fuentes?</a:t>
            </a:r>
            <a:endParaRPr lang="es-ES_tradnl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280920" cy="4186808"/>
          </a:xfrm>
        </p:spPr>
        <p:txBody>
          <a:bodyPr/>
          <a:lstStyle/>
          <a:p>
            <a:pPr eaLnBrk="1" hangingPunct="1"/>
            <a:r>
              <a:rPr lang="es-ES_tradnl" dirty="0"/>
              <a:t>Las fuentes son tres documentos con informaci</a:t>
            </a:r>
            <a:r>
              <a:rPr lang="es-ES_tradnl" altLang="ja-JP" dirty="0"/>
              <a:t>ó</a:t>
            </a:r>
            <a:r>
              <a:rPr lang="es-ES_tradnl" dirty="0"/>
              <a:t>n sobre </a:t>
            </a:r>
            <a:r>
              <a:rPr lang="es-ES_tradnl" i="1" dirty="0"/>
              <a:t>el tema</a:t>
            </a:r>
            <a:r>
              <a:rPr lang="es-ES_tradnl" dirty="0"/>
              <a:t> </a:t>
            </a:r>
            <a:r>
              <a:rPr lang="es-ES_tradnl" dirty="0" smtClean="0"/>
              <a:t>y relacionadas </a:t>
            </a:r>
            <a:r>
              <a:rPr lang="es-ES_tradnl" dirty="0"/>
              <a:t>con </a:t>
            </a:r>
            <a:r>
              <a:rPr lang="es-ES_tradnl" i="1" dirty="0"/>
              <a:t>la pregunta</a:t>
            </a:r>
            <a:r>
              <a:rPr lang="es-ES_tradnl" dirty="0"/>
              <a:t>.</a:t>
            </a:r>
          </a:p>
          <a:p>
            <a:pPr eaLnBrk="1" hangingPunct="1"/>
            <a:r>
              <a:rPr lang="es-ES_tradnl" dirty="0" smtClean="0"/>
              <a:t>La primera fuente es un texto informativo.</a:t>
            </a:r>
          </a:p>
          <a:p>
            <a:pPr eaLnBrk="1" hangingPunct="1"/>
            <a:r>
              <a:rPr lang="es-ES_tradnl" dirty="0" smtClean="0"/>
              <a:t>La segunda fuente es una gráfica o un mapa.</a:t>
            </a:r>
            <a:endParaRPr lang="es-ES_tradnl" dirty="0"/>
          </a:p>
          <a:p>
            <a:pPr eaLnBrk="1" hangingPunct="1"/>
            <a:r>
              <a:rPr lang="es-ES_tradnl" dirty="0"/>
              <a:t>L</a:t>
            </a:r>
            <a:r>
              <a:rPr lang="es-ES_tradnl" dirty="0" smtClean="0"/>
              <a:t>a tercera </a:t>
            </a:r>
            <a:r>
              <a:rPr lang="es-ES_tradnl" smtClean="0"/>
              <a:t>fuente es </a:t>
            </a:r>
            <a:r>
              <a:rPr lang="es-ES_tradnl" dirty="0"/>
              <a:t>de </a:t>
            </a:r>
            <a:r>
              <a:rPr lang="es-ES_tradnl" dirty="0" smtClean="0"/>
              <a:t>audio.</a:t>
            </a:r>
          </a:p>
          <a:p>
            <a:pPr eaLnBrk="1" hangingPunct="1"/>
            <a:r>
              <a:rPr lang="es-ES_tradnl" dirty="0" smtClean="0"/>
              <a:t>De las fuentes debes sacar argumentos a favor o en contra de tu tesis.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/>
              <a:t>¿</a:t>
            </a:r>
            <a:r>
              <a:rPr lang="es-ES_tradnl" dirty="0" smtClean="0"/>
              <a:t>Cómo </a:t>
            </a:r>
            <a:r>
              <a:rPr lang="es-ES_tradnl" dirty="0"/>
              <a:t>se citan las fuentes?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9036496" cy="49685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_tradnl" sz="2800" dirty="0" smtClean="0"/>
              <a:t>Es muy importante que cites las fuentes correctamente.</a:t>
            </a:r>
          </a:p>
          <a:p>
            <a:pPr eaLnBrk="1" hangingPunct="1"/>
            <a:r>
              <a:rPr lang="es-ES_tradnl" sz="2800" dirty="0" smtClean="0"/>
              <a:t> Las </a:t>
            </a:r>
            <a:r>
              <a:rPr lang="es-ES_tradnl" sz="2800" dirty="0"/>
              <a:t>fuentes se citan as</a:t>
            </a:r>
            <a:r>
              <a:rPr lang="es-ES_tradnl" altLang="ja-JP" sz="2800" dirty="0"/>
              <a:t>í:</a:t>
            </a:r>
          </a:p>
          <a:p>
            <a:pPr eaLnBrk="1" hangingPunct="1">
              <a:buFont typeface="Wingdings" pitchFamily="-108" charset="2"/>
              <a:buChar char="Ø"/>
            </a:pPr>
            <a:r>
              <a:rPr lang="es-ES_tradnl" altLang="ja-JP" sz="2800" i="1" dirty="0"/>
              <a:t>De acuerdo con la fuente #1, </a:t>
            </a:r>
            <a:r>
              <a:rPr lang="es-ES_tradnl" altLang="ja-JP" sz="2800" i="1" dirty="0" smtClean="0"/>
              <a:t>en EEUU el </a:t>
            </a:r>
            <a:r>
              <a:rPr lang="es-ES_tradnl" altLang="ja-JP" sz="2800" i="1" dirty="0"/>
              <a:t>90% de los estudiantes que estudian AP termina con éxito sus estudios universitarios.</a:t>
            </a:r>
          </a:p>
          <a:p>
            <a:pPr eaLnBrk="1" hangingPunct="1">
              <a:buFont typeface="Times" pitchFamily="-108" charset="0"/>
              <a:buChar char="•"/>
            </a:pPr>
            <a:r>
              <a:rPr lang="es-ES_tradnl" altLang="ja-JP" sz="2800" dirty="0"/>
              <a:t>Otra forma de citar las fuentes es decir:</a:t>
            </a:r>
          </a:p>
          <a:p>
            <a:pPr eaLnBrk="1" hangingPunct="1">
              <a:buFont typeface="Wingdings" pitchFamily="-108" charset="2"/>
              <a:buChar char="Ø"/>
            </a:pPr>
            <a:r>
              <a:rPr lang="es-ES_tradnl" altLang="ja-JP" sz="2800" i="1" dirty="0"/>
              <a:t>El 90% de los estudiantes de AP </a:t>
            </a:r>
            <a:r>
              <a:rPr lang="es-ES_tradnl" altLang="ja-JP" sz="2800" i="1" dirty="0" smtClean="0"/>
              <a:t>de Estados Unidos terminan </a:t>
            </a:r>
            <a:r>
              <a:rPr lang="es-ES_tradnl" altLang="ja-JP" sz="2800" i="1" dirty="0"/>
              <a:t>sus estudios universitarios, según la fuente #2</a:t>
            </a:r>
            <a:r>
              <a:rPr lang="es-ES_tradnl" altLang="ja-JP" sz="2800" i="1" dirty="0" smtClean="0"/>
              <a:t>.</a:t>
            </a:r>
          </a:p>
          <a:p>
            <a:pPr eaLnBrk="1" hangingPunct="1">
              <a:buFont typeface="Wingdings" pitchFamily="-108" charset="2"/>
              <a:buChar char="Ø"/>
            </a:pPr>
            <a:r>
              <a:rPr lang="es-ES_tradnl" sz="2800" i="1" dirty="0" smtClean="0"/>
              <a:t>NO COPIES de la fuente. Usa tus propias palabras.</a:t>
            </a:r>
            <a:endParaRPr lang="es-ES_tradn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24936" cy="1224136"/>
          </a:xfrm>
        </p:spPr>
        <p:txBody>
          <a:bodyPr/>
          <a:lstStyle/>
          <a:p>
            <a:pPr eaLnBrk="1" hangingPunct="1"/>
            <a:r>
              <a:rPr lang="es-ES_tradnl" dirty="0" smtClean="0"/>
              <a:t>Lectura de cerca (</a:t>
            </a:r>
            <a:r>
              <a:rPr lang="es-ES_tradnl" dirty="0" err="1" smtClean="0"/>
              <a:t>close</a:t>
            </a:r>
            <a:r>
              <a:rPr lang="es-ES_tradnl" dirty="0" smtClean="0"/>
              <a:t> </a:t>
            </a:r>
            <a:r>
              <a:rPr lang="es-ES_tradnl" dirty="0" err="1" smtClean="0"/>
              <a:t>reading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612068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Anota en las fuentes los argumentos a favor y en contra de tus ideas. Esto te ayudará a desarrollar la tesis.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Resalta la información de las fuentes que apoye tus ideas.</a:t>
            </a:r>
          </a:p>
          <a:p>
            <a:pPr eaLnBrk="1" hangingPunct="1">
              <a:lnSpc>
                <a:spcPct val="90000"/>
              </a:lnSpc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Toma notas detalladas de la fuente de audio.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endParaRPr lang="es-ES_tradnl" sz="2800" dirty="0"/>
          </a:p>
          <a:p>
            <a:pPr eaLnBrk="1" hangingPunct="1">
              <a:lnSpc>
                <a:spcPct val="90000"/>
              </a:lnSpc>
            </a:pPr>
            <a:endParaRPr lang="es-ES_tradnl" sz="2800" dirty="0"/>
          </a:p>
        </p:txBody>
      </p:sp>
      <p:pic>
        <p:nvPicPr>
          <p:cNvPr id="2" name="Picture 1" descr="historieta-de-sherlock-holmes-con-la-lupa-19653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25" y="1700808"/>
            <a:ext cx="2223875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793</Words>
  <Application>Microsoft Office PowerPoint</Application>
  <PresentationFormat>On-screen Show (4:3)</PresentationFormat>
  <Paragraphs>102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Times</vt:lpstr>
      <vt:lpstr>Wingdings</vt:lpstr>
      <vt:lpstr>Blank Presentation</vt:lpstr>
      <vt:lpstr>Document</vt:lpstr>
      <vt:lpstr>Preparación para el examen de AP El ensayo persuasivo</vt:lpstr>
      <vt:lpstr>¿Qué es un ensayo?</vt:lpstr>
      <vt:lpstr>¿Cuántos tipos de ensayos hay?</vt:lpstr>
      <vt:lpstr>¿Cómo es el ensayo de AP Español Lengua y Cultura?</vt:lpstr>
      <vt:lpstr>El ensayo persuasivo</vt:lpstr>
      <vt:lpstr>Ejemplos de preguntas (prompt)</vt:lpstr>
      <vt:lpstr>¿Qué son las fuentes?</vt:lpstr>
      <vt:lpstr>¿Cómo se citan las fuentes?</vt:lpstr>
      <vt:lpstr>Lectura de cerca (close reading)</vt:lpstr>
      <vt:lpstr>Partes de un ensayo</vt:lpstr>
      <vt:lpstr>2. La introducción</vt:lpstr>
      <vt:lpstr>La tesis</vt:lpstr>
      <vt:lpstr>3. Los párrafos de desarrollo o párrafos centrales: FTEA</vt:lpstr>
      <vt:lpstr>3. Los párrafos de desarrollo o párrafos centrales (cont)</vt:lpstr>
      <vt:lpstr>Los párrafos de desarrollo o párrafos centrales (cont)</vt:lpstr>
      <vt:lpstr>4. La conclusión </vt:lpstr>
      <vt:lpstr>Tema del ensayo: ¿Ayuda la cirugía plástica a mejorar la autoestima?</vt:lpstr>
      <vt:lpstr>PowerPoint Presentation</vt:lpstr>
      <vt:lpstr>Guía de evaluación: Ensayo#1</vt:lpstr>
      <vt:lpstr>Dos ejemplos de introducción</vt:lpstr>
      <vt:lpstr>Ejemplo de conclusión</vt:lpstr>
    </vt:vector>
  </TitlesOfParts>
  <Company>Mactology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escritura en parrafos</dc:title>
  <dc:creator>Don Farrar</dc:creator>
  <cp:lastModifiedBy>O'Connell, Kathleen E</cp:lastModifiedBy>
  <cp:revision>71</cp:revision>
  <cp:lastPrinted>2010-10-24T22:07:55Z</cp:lastPrinted>
  <dcterms:created xsi:type="dcterms:W3CDTF">2011-11-07T16:31:20Z</dcterms:created>
  <dcterms:modified xsi:type="dcterms:W3CDTF">2016-10-11T16:55:20Z</dcterms:modified>
</cp:coreProperties>
</file>